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D527FE-AA36-4E02-B77C-FFE1E0EB9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E6CA9A-5752-4640-8CE8-27B49B4575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108A34-401A-4695-A889-1411E3EDC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3D4BDA-1655-40F5-9FE3-58FE09AC7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29D58E-AE2C-42B2-910A-B8B6694B3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F9D88A-9AE4-43ED-AC23-D26FA14DB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05F818E-A453-423D-BF13-DE58F81AB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F332E1-B7C6-483B-9882-CF67D7C19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5E595E-EC49-4CF0-A2FB-B3DE1693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3A88FA-F4FA-4568-B1C3-7D6AFF85F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720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41410B7-41DA-470E-B307-13EA3E8A5B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7E5928-5A5D-462D-9DF0-CF0DDAFE8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15A62B-8417-4BA1-BE9E-ACE5846F9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AF3238-9567-4DC7-AF90-33EBCF1C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3383C4-597A-4EA3-A584-0BBEFED86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10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892F2-4D61-48DF-ACE7-3E5A8B0A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03841F-51EE-4BE7-89D5-F80200108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1B403B-F837-4EA9-9F88-2F1F18FA5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8334331-B02E-4C36-8D84-346D0CFB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0549B2-B77F-4182-8534-C9099E181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64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A83E55-4FF1-45EC-978A-523CA66EB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FB2F60-FF76-4E47-A356-BCF1118D8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CB58AF-F579-4624-8819-15077D1DA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F57801-754F-4FC5-AD6F-48363C819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09BDAA-EC30-4221-862C-6936B027C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07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C05EE1-549F-465E-B215-D5C977FF8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270289-D117-4FD5-AEF8-1E93B80387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410838-25E9-4F64-8BBE-CFF862783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3143BA7-CC53-4E11-9CBF-0C2022473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8CE60C-6871-48F6-94B7-C483AB0F4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C1C8A0-5EB6-4186-A44D-B49DDE3D9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63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6A1F7-9038-45F7-8E47-07C548260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87824A-0D92-4D8A-A3F3-455D077F1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10544AF-C5EB-434C-B9D1-113CD4896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60207A6-321E-4B1C-896F-3C548D46A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C7A6EC6-2B2F-4ECE-BF9D-6E738297C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A724BAA-438C-4218-82E7-8E9CEA168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3C1F90D-9DAD-48B1-B9BB-B3688CDB2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680D55D-B312-4D18-966A-79F2EB2DD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32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724846-FC61-481E-91E4-2B52DDD2C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4D4ED2F-0C56-4B16-BBF9-8AE361F48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372FFC9-EB77-4BF2-BC2C-29B6283AC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3FE7A6-7871-4536-A15B-E03275843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56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2C04EC2-4B74-48F9-8477-204F3D638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1DC148-DF4B-4309-A830-286CF960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D78A12-BA7F-47E8-8205-E9673F7B0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5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68BAA2-8946-4AB1-A943-FCA5C33BF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8A6A4E-29D7-454A-989E-88F895794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C897DB-B58E-461C-BE6B-9F319E3C2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3BEF018-4C70-4DC9-BD44-8E70B9BB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6DCAE45-BB1E-45D9-BDB1-032BEA6E6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0B0ABD-C18A-4F69-96EC-C08BEB922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47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E083C-9F4F-42B8-B3EA-FB92FDD38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4BF95AB-3E1A-4F2E-ADBA-50AD870B65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5420452-851A-4B27-8DE5-BF2BAC341F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155F36-BA9F-4EEE-9767-424CE28B8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07DBEC-D6AF-4417-B68E-3660EFFD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40826A-AED2-4F9B-8A11-73CE2CCA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236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373DF-9A0C-42FE-985B-1F363F223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3A59DF-4ADA-4D34-B718-746F18FB1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EB4CA8-7103-403F-8852-823F7E62F8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0FFB7-63D1-408C-BB1F-4E71EDB4DA87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4AC621-B6CA-41C4-997D-F73E13E549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4CAEB3-5AE7-4685-9447-EC1E3370DE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5D935-4E51-4A0F-8B89-2EF47D829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52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211">
              <a:srgbClr val="B9CAE8"/>
            </a:gs>
            <a:gs pos="0">
              <a:schemeClr val="accent2">
                <a:lumMod val="40000"/>
                <a:lumOff val="60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04AF1-9AC3-409D-9118-536ED4E15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522" y="673768"/>
            <a:ext cx="10712918" cy="5293895"/>
          </a:xfrm>
          <a:gradFill flip="none" rotWithShape="1">
            <a:gsLst>
              <a:gs pos="91211">
                <a:srgbClr val="B9CAE8"/>
              </a:gs>
              <a:gs pos="0">
                <a:schemeClr val="accent2">
                  <a:lumMod val="40000"/>
                  <a:lumOff val="60000"/>
                </a:schemeClr>
              </a:gs>
              <a:gs pos="52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3500000" scaled="1"/>
            <a:tileRect/>
          </a:gradFill>
        </p:spPr>
        <p:txBody>
          <a:bodyPr anchor="ctr">
            <a:no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N 1-ДЕТИ (здрав) «Сведения о численности беспризорных и безнадзорных несовершеннолетних, помещенных в лечебно-профилактические учреждения» 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 Приказом Федеральной службы государственной статистики N679 от 19.11.2018 </a:t>
            </a:r>
          </a:p>
        </p:txBody>
      </p:sp>
    </p:spTree>
    <p:extLst>
      <p:ext uri="{BB962C8B-B14F-4D97-AF65-F5344CB8AC3E}">
        <p14:creationId xmlns:p14="http://schemas.microsoft.com/office/powerpoint/2010/main" val="418755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211">
              <a:srgbClr val="B9CAE8"/>
            </a:gs>
            <a:gs pos="0">
              <a:schemeClr val="accent2">
                <a:lumMod val="40000"/>
                <a:lumOff val="60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57F4FD-0877-4A86-8118-E0F0100D0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5059"/>
            <a:ext cx="9144000" cy="52621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формы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CB3E76F-4FFD-4844-88ED-9E84DFEAEA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71269"/>
            <a:ext cx="9144000" cy="5641673"/>
          </a:xfrm>
        </p:spPr>
        <p:txBody>
          <a:bodyPr>
            <a:noAutofit/>
          </a:bodyPr>
          <a:lstStyle/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•Осуществляет сбор данных о численности беспризорных и безнадзорных несовершеннолетних, помещенных в стационар. 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•Позволяет оценить количество беспризорных и безнадзорных несовершеннолетних , которым была оказана медицинская помощь, а также состав заболеваний данного контингента.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Заполняется на основании: 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•«Статистической карты беспризорного и безнадзорного несовершеннолетнего, доставленного в лечебно-профилактическое учреждение, имеющее стационар» - это учетная форма № 312/у, утверждена приказом МЗ РФ N 441 от 16.09.2003 «Об утверждении учетной формы на беспризорного и безнадзорного несовершеннолетнего». •«Журнала учета приема больных и отказов в госпитализации» - это учетная форма № 001/у.</a:t>
            </a:r>
          </a:p>
        </p:txBody>
      </p:sp>
    </p:spTree>
    <p:extLst>
      <p:ext uri="{BB962C8B-B14F-4D97-AF65-F5344CB8AC3E}">
        <p14:creationId xmlns:p14="http://schemas.microsoft.com/office/powerpoint/2010/main" val="1538261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211">
              <a:srgbClr val="B9CAE8"/>
            </a:gs>
            <a:gs pos="0">
              <a:schemeClr val="accent2">
                <a:lumMod val="40000"/>
                <a:lumOff val="60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D2B4E-DA94-4260-8D59-A9DDF70CE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430"/>
            <a:ext cx="10515600" cy="457200"/>
          </a:xfrm>
        </p:spPr>
        <p:txBody>
          <a:bodyPr>
            <a:no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 (т.1000)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508E170-7BD0-4A13-ACCB-B580F0FE2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4884764"/>
              </p:ext>
            </p:extLst>
          </p:nvPr>
        </p:nvGraphicFramePr>
        <p:xfrm>
          <a:off x="838200" y="793630"/>
          <a:ext cx="9082177" cy="57559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3401">
                  <a:extLst>
                    <a:ext uri="{9D8B030D-6E8A-4147-A177-3AD203B41FA5}">
                      <a16:colId xmlns:a16="http://schemas.microsoft.com/office/drawing/2014/main" val="900854836"/>
                    </a:ext>
                  </a:extLst>
                </a:gridCol>
                <a:gridCol w="871956">
                  <a:extLst>
                    <a:ext uri="{9D8B030D-6E8A-4147-A177-3AD203B41FA5}">
                      <a16:colId xmlns:a16="http://schemas.microsoft.com/office/drawing/2014/main" val="538130152"/>
                    </a:ext>
                  </a:extLst>
                </a:gridCol>
                <a:gridCol w="1659258">
                  <a:extLst>
                    <a:ext uri="{9D8B030D-6E8A-4147-A177-3AD203B41FA5}">
                      <a16:colId xmlns:a16="http://schemas.microsoft.com/office/drawing/2014/main" val="1885173195"/>
                    </a:ext>
                  </a:extLst>
                </a:gridCol>
                <a:gridCol w="1228881">
                  <a:extLst>
                    <a:ext uri="{9D8B030D-6E8A-4147-A177-3AD203B41FA5}">
                      <a16:colId xmlns:a16="http://schemas.microsoft.com/office/drawing/2014/main" val="939702268"/>
                    </a:ext>
                  </a:extLst>
                </a:gridCol>
                <a:gridCol w="1708681">
                  <a:extLst>
                    <a:ext uri="{9D8B030D-6E8A-4147-A177-3AD203B41FA5}">
                      <a16:colId xmlns:a16="http://schemas.microsoft.com/office/drawing/2014/main" val="3015876501"/>
                    </a:ext>
                  </a:extLst>
                </a:gridCol>
              </a:tblGrid>
              <a:tr h="223879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Наименование показателей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строки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ctr"/>
                </a:tc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846608"/>
                  </a:ext>
                </a:extLst>
              </a:tr>
              <a:tr h="2172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девочки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мальчики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ctr"/>
                </a:tc>
                <a:extLst>
                  <a:ext uri="{0D108BD9-81ED-4DB2-BD59-A6C34878D82A}">
                    <a16:rowId xmlns:a16="http://schemas.microsoft.com/office/drawing/2014/main" val="1057589616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1011464475"/>
                  </a:ext>
                </a:extLst>
              </a:tr>
              <a:tr h="710758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Численность беспризорных и безнадзорных              несовершеннолетних,       находившихся в лечебно-профилактическом учреждении - 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 (сумма строк 02-19)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517172258"/>
                  </a:ext>
                </a:extLst>
              </a:tr>
              <a:tr h="5462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в возрасте (число  исполнившихся лет на отчетную дату)</a:t>
                      </a:r>
                    </a:p>
                    <a:p>
                      <a:pPr indent="83185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до 1 года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2810290005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год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2195430270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года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4100303065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года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560522258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404896388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2812969316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703545393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1395588683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4216544953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1306745240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4272972464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2856942329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1710855542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1702192076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1703900417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944388330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3384644665"/>
                  </a:ext>
                </a:extLst>
              </a:tr>
              <a:tr h="22387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лет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329" marR="30329" marT="0" marB="0" anchor="b"/>
                </a:tc>
                <a:extLst>
                  <a:ext uri="{0D108BD9-81ED-4DB2-BD59-A6C34878D82A}">
                    <a16:rowId xmlns:a16="http://schemas.microsoft.com/office/drawing/2014/main" val="180604050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060B1D8-5B7E-4431-9D21-DFEFAF45B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597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211">
              <a:srgbClr val="B9CAE8"/>
            </a:gs>
            <a:gs pos="0">
              <a:schemeClr val="accent2">
                <a:lumMod val="40000"/>
                <a:lumOff val="60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922DED-5F46-4F2F-8D0B-F0AEFD6B3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7517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 (т.2000)</a:t>
            </a:r>
            <a:endParaRPr lang="ru-RU" sz="20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492BBDE-C32C-4AFB-81EE-CF9900891D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801541"/>
              </p:ext>
            </p:extLst>
          </p:nvPr>
        </p:nvGraphicFramePr>
        <p:xfrm>
          <a:off x="776377" y="793631"/>
          <a:ext cx="9351033" cy="53148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5398">
                  <a:extLst>
                    <a:ext uri="{9D8B030D-6E8A-4147-A177-3AD203B41FA5}">
                      <a16:colId xmlns:a16="http://schemas.microsoft.com/office/drawing/2014/main" val="757821202"/>
                    </a:ext>
                  </a:extLst>
                </a:gridCol>
                <a:gridCol w="1402208">
                  <a:extLst>
                    <a:ext uri="{9D8B030D-6E8A-4147-A177-3AD203B41FA5}">
                      <a16:colId xmlns:a16="http://schemas.microsoft.com/office/drawing/2014/main" val="3667875131"/>
                    </a:ext>
                  </a:extLst>
                </a:gridCol>
                <a:gridCol w="1893427">
                  <a:extLst>
                    <a:ext uri="{9D8B030D-6E8A-4147-A177-3AD203B41FA5}">
                      <a16:colId xmlns:a16="http://schemas.microsoft.com/office/drawing/2014/main" val="3521390386"/>
                    </a:ext>
                  </a:extLst>
                </a:gridCol>
              </a:tblGrid>
              <a:tr h="2329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показателей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строки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ctr"/>
                </a:tc>
                <a:extLst>
                  <a:ext uri="{0D108BD9-81ED-4DB2-BD59-A6C34878D82A}">
                    <a16:rowId xmlns:a16="http://schemas.microsoft.com/office/drawing/2014/main" val="1913868039"/>
                  </a:ext>
                </a:extLst>
              </a:tr>
              <a:tr h="1670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3243438831"/>
                  </a:ext>
                </a:extLst>
              </a:tr>
              <a:tr h="5483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Численность беспризорных и безнадзорных несовершеннолетних,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доставленных  в   лечебное учреждение,  всего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(сумма строк 21-23)              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строка 29+ строка 30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3232425278"/>
                  </a:ext>
                </a:extLst>
              </a:tr>
              <a:tr h="4126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в том числе:</a:t>
                      </a:r>
                    </a:p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сотрудниками органов внутренних дел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3507359050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гражданами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4023950091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самостоятельно обратились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457860640"/>
                  </a:ext>
                </a:extLst>
              </a:tr>
              <a:tr h="5010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доставленных (обратившихся)  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(из строки 20)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осмотрено врачами: </a:t>
                      </a:r>
                    </a:p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педиатром                           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2125895103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marL="21590" indent="9017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психиатром  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2089060043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дерматологом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49988821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психонаркологом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2808043897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гинекологом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897605378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госпитализировано 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т.3000 стр.39 гр.3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2738986770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отказано в госпитализации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3432001653"/>
                  </a:ext>
                </a:extLst>
              </a:tr>
              <a:tr h="3340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числа госпитализированных 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(сумма строк 31-38)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выбыло: </a:t>
                      </a:r>
                    </a:p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передано   родителям   или законным представителям  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2019491796"/>
                  </a:ext>
                </a:extLst>
              </a:tr>
              <a:tr h="182379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 учреждения   социальной защиты населения         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4223910212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   учреждения    системы образования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2121726841"/>
                  </a:ext>
                </a:extLst>
              </a:tr>
              <a:tr h="263653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   учреждения    системы здравоохранения  (дома ребенка)             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1035369190"/>
                  </a:ext>
                </a:extLst>
              </a:tr>
              <a:tr h="263653">
                <a:tc>
                  <a:txBody>
                    <a:bodyPr/>
                    <a:lstStyle/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 учреждения   временного содержания   несовершеннолетних   МВД России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3176435546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самовольно  покинули учреждение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3587800269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marL="111760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умерло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2407822223"/>
                  </a:ext>
                </a:extLst>
              </a:tr>
              <a:tr h="200411">
                <a:tc>
                  <a:txBody>
                    <a:bodyPr/>
                    <a:lstStyle/>
                    <a:p>
                      <a:pPr indent="111760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прочее  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расшифровать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 anchor="b"/>
                </a:tc>
                <a:extLst>
                  <a:ext uri="{0D108BD9-81ED-4DB2-BD59-A6C34878D82A}">
                    <a16:rowId xmlns:a16="http://schemas.microsoft.com/office/drawing/2014/main" val="2084445676"/>
                  </a:ext>
                </a:extLst>
              </a:tr>
            </a:tbl>
          </a:graphicData>
        </a:graphic>
      </p:graphicFrame>
      <p:sp>
        <p:nvSpPr>
          <p:cNvPr id="3" name="Облачко с текстом: прямоугольное со скругленными углами 2">
            <a:extLst>
              <a:ext uri="{FF2B5EF4-FFF2-40B4-BE49-F238E27FC236}">
                <a16:creationId xmlns:a16="http://schemas.microsoft.com/office/drawing/2014/main" id="{C01B8D0B-B07B-4115-AFBA-C09C93C5C76C}"/>
              </a:ext>
            </a:extLst>
          </p:cNvPr>
          <p:cNvSpPr/>
          <p:nvPr/>
        </p:nvSpPr>
        <p:spPr>
          <a:xfrm>
            <a:off x="9851365" y="1733909"/>
            <a:ext cx="2173857" cy="966331"/>
          </a:xfrm>
          <a:prstGeom prst="wedgeRoundRectCallout">
            <a:avLst>
              <a:gd name="adj1" fmla="val -98661"/>
              <a:gd name="adj2" fmla="val -2766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сверить с формой ФСН № 14 т.2600 стр.4</a:t>
            </a:r>
          </a:p>
        </p:txBody>
      </p:sp>
    </p:spTree>
    <p:extLst>
      <p:ext uri="{BB962C8B-B14F-4D97-AF65-F5344CB8AC3E}">
        <p14:creationId xmlns:p14="http://schemas.microsoft.com/office/powerpoint/2010/main" val="350826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211">
              <a:srgbClr val="B9CAE8"/>
            </a:gs>
            <a:gs pos="0">
              <a:schemeClr val="accent2">
                <a:lumMod val="40000"/>
                <a:lumOff val="60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5504E3-5E42-4BA5-B572-117390B49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716"/>
            <a:ext cx="10515600" cy="552091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 (т.3000)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60AAF7E-F6FA-4CCE-889F-304BA37E3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245763"/>
              </p:ext>
            </p:extLst>
          </p:nvPr>
        </p:nvGraphicFramePr>
        <p:xfrm>
          <a:off x="579407" y="1440611"/>
          <a:ext cx="11221164" cy="41468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5399">
                  <a:extLst>
                    <a:ext uri="{9D8B030D-6E8A-4147-A177-3AD203B41FA5}">
                      <a16:colId xmlns:a16="http://schemas.microsoft.com/office/drawing/2014/main" val="2250880632"/>
                    </a:ext>
                  </a:extLst>
                </a:gridCol>
                <a:gridCol w="742068">
                  <a:extLst>
                    <a:ext uri="{9D8B030D-6E8A-4147-A177-3AD203B41FA5}">
                      <a16:colId xmlns:a16="http://schemas.microsoft.com/office/drawing/2014/main" val="843961116"/>
                    </a:ext>
                  </a:extLst>
                </a:gridCol>
                <a:gridCol w="1344881">
                  <a:extLst>
                    <a:ext uri="{9D8B030D-6E8A-4147-A177-3AD203B41FA5}">
                      <a16:colId xmlns:a16="http://schemas.microsoft.com/office/drawing/2014/main" val="2808087770"/>
                    </a:ext>
                  </a:extLst>
                </a:gridCol>
                <a:gridCol w="1358218">
                  <a:extLst>
                    <a:ext uri="{9D8B030D-6E8A-4147-A177-3AD203B41FA5}">
                      <a16:colId xmlns:a16="http://schemas.microsoft.com/office/drawing/2014/main" val="2154253849"/>
                    </a:ext>
                  </a:extLst>
                </a:gridCol>
                <a:gridCol w="1216866">
                  <a:extLst>
                    <a:ext uri="{9D8B030D-6E8A-4147-A177-3AD203B41FA5}">
                      <a16:colId xmlns:a16="http://schemas.microsoft.com/office/drawing/2014/main" val="58011223"/>
                    </a:ext>
                  </a:extLst>
                </a:gridCol>
                <a:gridCol w="1216866">
                  <a:extLst>
                    <a:ext uri="{9D8B030D-6E8A-4147-A177-3AD203B41FA5}">
                      <a16:colId xmlns:a16="http://schemas.microsoft.com/office/drawing/2014/main" val="4139255898"/>
                    </a:ext>
                  </a:extLst>
                </a:gridCol>
                <a:gridCol w="1216866">
                  <a:extLst>
                    <a:ext uri="{9D8B030D-6E8A-4147-A177-3AD203B41FA5}">
                      <a16:colId xmlns:a16="http://schemas.microsoft.com/office/drawing/2014/main" val="780273969"/>
                    </a:ext>
                  </a:extLst>
                </a:gridCol>
              </a:tblGrid>
              <a:tr h="90734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показателей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в возрасте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(число исполнившихся лет на конец отчетного года):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384292"/>
                  </a:ext>
                </a:extLst>
              </a:tr>
              <a:tr h="6048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 года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876406"/>
                  </a:ext>
                </a:extLst>
              </a:tr>
              <a:tr h="195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2644696"/>
                  </a:ext>
                </a:extLst>
              </a:tr>
              <a:tr h="7686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Численность беспризорных и безнадзорных несовершеннолетних - всего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(сумма строк 40-42)       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раздел 1 строка 1 графа 3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раздел 1 строка 2 графа 3 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раздел 1 строка 3+4+5 графа 3 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раздел 1 строка 6+7+8  графа 3 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раздел 1 строка 9+…+19 графа 3 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6402921"/>
                  </a:ext>
                </a:extLst>
              </a:tr>
              <a:tr h="586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              </a:t>
                      </a:r>
                    </a:p>
                    <a:p>
                      <a:pPr indent="9017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изъятых из семей по решению суда             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95619224"/>
                  </a:ext>
                </a:extLst>
              </a:tr>
              <a:tr h="376809">
                <a:tc>
                  <a:txBody>
                    <a:bodyPr/>
                    <a:lstStyle/>
                    <a:p>
                      <a:pPr indent="9017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изъятых из семей без решения суда             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67117159"/>
                  </a:ext>
                </a:extLst>
              </a:tr>
              <a:tr h="604898">
                <a:tc>
                  <a:txBody>
                    <a:bodyPr/>
                    <a:lstStyle/>
                    <a:p>
                      <a:pPr indent="9017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помещенных по другим причинам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61688319"/>
                  </a:ext>
                </a:extLst>
              </a:tr>
            </a:tbl>
          </a:graphicData>
        </a:graphic>
      </p:graphicFrame>
      <p:sp>
        <p:nvSpPr>
          <p:cNvPr id="8" name="Облачко с текстом: прямоугольное со скругленными углами 7">
            <a:extLst>
              <a:ext uri="{FF2B5EF4-FFF2-40B4-BE49-F238E27FC236}">
                <a16:creationId xmlns:a16="http://schemas.microsoft.com/office/drawing/2014/main" id="{BA50076F-44AC-4CAE-8089-222004DD447B}"/>
              </a:ext>
            </a:extLst>
          </p:cNvPr>
          <p:cNvSpPr/>
          <p:nvPr/>
        </p:nvSpPr>
        <p:spPr>
          <a:xfrm>
            <a:off x="7073660" y="4675518"/>
            <a:ext cx="4459858" cy="974784"/>
          </a:xfrm>
          <a:prstGeom prst="wedgeRoundRectCallout">
            <a:avLst>
              <a:gd name="adj1" fmla="val -19934"/>
              <a:gd name="adj2" fmla="val -4058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по строке 39 графам 4,5,6,7, сверяются с т.1000 по каждой возрастной группе (выделено цветом)</a:t>
            </a:r>
          </a:p>
        </p:txBody>
      </p:sp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DB244FC7-B91C-48E5-80BF-35EAE5783890}"/>
              </a:ext>
            </a:extLst>
          </p:cNvPr>
          <p:cNvSpPr/>
          <p:nvPr/>
        </p:nvSpPr>
        <p:spPr>
          <a:xfrm rot="5400000">
            <a:off x="8341742" y="1207702"/>
            <a:ext cx="534839" cy="6159260"/>
          </a:xfrm>
          <a:prstGeom prst="rightBrace">
            <a:avLst>
              <a:gd name="adj1" fmla="val 8333"/>
              <a:gd name="adj2" fmla="val 5028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52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211">
              <a:srgbClr val="B9CAE8"/>
            </a:gs>
            <a:gs pos="0">
              <a:schemeClr val="accent2">
                <a:lumMod val="40000"/>
                <a:lumOff val="60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78414-2FE1-4DEF-AACA-C7D822D6F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37518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Указания к заполнению формы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D37165-F53C-4E80-8391-699D2EF93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2644"/>
            <a:ext cx="10515600" cy="5861785"/>
          </a:xfrm>
          <a:gradFill>
            <a:gsLst>
              <a:gs pos="91211">
                <a:srgbClr val="B9CAE8"/>
              </a:gs>
              <a:gs pos="0">
                <a:schemeClr val="accent2">
                  <a:lumMod val="40000"/>
                  <a:lumOff val="60000"/>
                </a:schemeClr>
              </a:gs>
              <a:gs pos="52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3500000" scaled="1"/>
          </a:gra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«Возрастно-половой состав беспризорных и безнадзорных несовершеннолетних, находившихся в стационаре»: следует показать численность госпитализированных детей за отчетный год.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о беспризорных и безнадзорных несовершеннолетних, доставленных в стационар»: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доставленные в стационар дети должны быть осмотрены педиатром в обязательном порядке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другими специалистами по показаниям.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«Распределение численности беспризорных и безнадзорных несовершеннолетних по возрастным группам и причинам помещения в стационар»: число детей, показанных в строке 39 графе 3 должно быть равно числу детей, показанных в строке 29 раздела 2.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4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о заболеваемости беспризорных и безнадзорных несовершеннолетних, помещенных в лечебное учреждение»: показывается информация о числе заболеваний, выявленных у госпитализированных детей и не может быть меньше, чем всего госпитализированных детей.</a:t>
            </a:r>
          </a:p>
        </p:txBody>
      </p:sp>
    </p:spTree>
    <p:extLst>
      <p:ext uri="{BB962C8B-B14F-4D97-AF65-F5344CB8AC3E}">
        <p14:creationId xmlns:p14="http://schemas.microsoft.com/office/powerpoint/2010/main" val="3025758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778</Words>
  <Application>Microsoft Office PowerPoint</Application>
  <PresentationFormat>Широкоэкранный</PresentationFormat>
  <Paragraphs>243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Форма N 1-ДЕТИ (здрав) «Сведения о численности беспризорных и безнадзорных несовершеннолетних, помещенных в лечебно-профилактические учреждения»  Утверждена Приказом Федеральной службы государственной статистики N679 от 19.11.2018 </vt:lpstr>
      <vt:lpstr>Назначение формы </vt:lpstr>
      <vt:lpstr>Раздел 1 (т.1000)</vt:lpstr>
      <vt:lpstr>Раздел 2 (т.2000)</vt:lpstr>
      <vt:lpstr>Раздел 3 (т.3000)</vt:lpstr>
      <vt:lpstr>Указания к заполнению формы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Форма N 1-ДЕТИ (здрав) «Сведения о численности беспризорных и безнадзорных несовершеннолетних, помещенных в лечебно-профилактические учреждения» Утверждена Приказом Федеральной службы государственной статистики N679 от 19.11.2018</dc:title>
  <dc:creator>Пользователь</dc:creator>
  <cp:lastModifiedBy>Пользователь</cp:lastModifiedBy>
  <cp:revision>12</cp:revision>
  <dcterms:created xsi:type="dcterms:W3CDTF">2023-09-26T05:59:03Z</dcterms:created>
  <dcterms:modified xsi:type="dcterms:W3CDTF">2023-11-15T06:30:48Z</dcterms:modified>
</cp:coreProperties>
</file>